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97" r:id="rId5"/>
    <p:sldId id="299" r:id="rId6"/>
    <p:sldId id="296" r:id="rId7"/>
    <p:sldId id="257" r:id="rId8"/>
    <p:sldId id="284" r:id="rId9"/>
    <p:sldId id="265" r:id="rId10"/>
    <p:sldId id="292" r:id="rId11"/>
    <p:sldId id="285" r:id="rId12"/>
    <p:sldId id="286" r:id="rId13"/>
    <p:sldId id="287" r:id="rId14"/>
    <p:sldId id="289" r:id="rId15"/>
    <p:sldId id="291" r:id="rId16"/>
    <p:sldId id="270" r:id="rId17"/>
    <p:sldId id="293" r:id="rId18"/>
    <p:sldId id="294" r:id="rId19"/>
    <p:sldId id="2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FDA"/>
    <a:srgbClr val="FEB8B3"/>
    <a:srgbClr val="B4D4FA"/>
    <a:srgbClr val="FEC6C2"/>
    <a:srgbClr val="FB0301"/>
    <a:srgbClr val="9DC7F9"/>
    <a:srgbClr val="FED58A"/>
    <a:srgbClr val="9AD8EE"/>
    <a:srgbClr val="96C8F2"/>
    <a:srgbClr val="90A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41" d="100"/>
          <a:sy n="41" d="100"/>
        </p:scale>
        <p:origin x="5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73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4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38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6039a3cf85_1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6039a3cf85_1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5939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08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3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2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6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64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09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6039a3cf85_1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6039a3cf85_1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7116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Bước</a:t>
            </a:r>
            <a:r>
              <a:rPr lang="en-US" baseline="0" dirty="0"/>
              <a:t> 1: Video (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video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)</a:t>
            </a:r>
          </a:p>
          <a:p>
            <a:r>
              <a:rPr lang="en-US" baseline="0" dirty="0" err="1"/>
              <a:t>Bước</a:t>
            </a:r>
            <a:r>
              <a:rPr lang="en-US" baseline="0" dirty="0"/>
              <a:t> 2: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tĩnh</a:t>
            </a:r>
            <a:endParaRPr lang="en-US" baseline="0" dirty="0"/>
          </a:p>
          <a:p>
            <a:r>
              <a:rPr lang="en-US" baseline="0" dirty="0" err="1"/>
              <a:t>Bước</a:t>
            </a:r>
            <a:r>
              <a:rPr lang="en-US" baseline="0" dirty="0"/>
              <a:t> 3: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powerpoint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Bước</a:t>
            </a:r>
            <a:r>
              <a:rPr lang="en-US" baseline="0" dirty="0"/>
              <a:t> 4: Video (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video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)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33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94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video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2 </a:t>
            </a:r>
            <a:r>
              <a:rPr lang="en-US" baseline="0" dirty="0" err="1"/>
              <a:t>phút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36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68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11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3.wdp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jpeg"/><Relationship Id="rId10" Type="http://schemas.microsoft.com/office/2007/relationships/hdphoto" Target="../media/hdphoto2.wdp"/><Relationship Id="rId4" Type="http://schemas.openxmlformats.org/officeDocument/2006/relationships/video" Target="../media/media2.mp4"/><Relationship Id="rId9" Type="http://schemas.openxmlformats.org/officeDocument/2006/relationships/image" Target="../media/image13.png"/><Relationship Id="rId1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1010152"/>
            <a:ext cx="7924800" cy="1815882"/>
          </a:xfrm>
          <a:prstGeom prst="rect">
            <a:avLst/>
          </a:prstGeom>
          <a:solidFill>
            <a:srgbClr val="FEC6C2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hoạch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dạy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vi-VN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 phụ hoặc máy chiếu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miếng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kéo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cm;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sẵn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KWL.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3467100" y="3542392"/>
            <a:ext cx="7924800" cy="1578894"/>
          </a:xfrm>
          <a:prstGeom prst="rect">
            <a:avLst/>
          </a:prstGeom>
          <a:solidFill>
            <a:srgbClr val="B4D4FA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miếng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A6DFD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8766735">
            <a:off x="-1355823" y="1213216"/>
            <a:ext cx="5628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THIẾT BỊ DẠY HỌC </a:t>
            </a:r>
          </a:p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 HỌC LIỆU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1" y="4114805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26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0" y="1570971"/>
            <a:ext cx="5007448" cy="279655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868839" y="356459"/>
            <a:ext cx="5273943" cy="5393894"/>
            <a:chOff x="6023819" y="263471"/>
            <a:chExt cx="5273943" cy="5393894"/>
          </a:xfrm>
        </p:grpSpPr>
        <p:sp>
          <p:nvSpPr>
            <p:cNvPr id="21" name="Google Shape;874;p31"/>
            <p:cNvSpPr/>
            <p:nvPr/>
          </p:nvSpPr>
          <p:spPr>
            <a:xfrm>
              <a:off x="6023819" y="263471"/>
              <a:ext cx="5273943" cy="10758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023819" y="277694"/>
              <a:ext cx="5273943" cy="5379671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6023819" y="1308288"/>
              <a:ext cx="527394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Google Shape;881;p31"/>
            <p:cNvSpPr txBox="1">
              <a:spLocks/>
            </p:cNvSpPr>
            <p:nvPr/>
          </p:nvSpPr>
          <p:spPr>
            <a:xfrm>
              <a:off x="8531629" y="263471"/>
              <a:ext cx="946057" cy="9772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b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>
                  <a:latin typeface="Nunito ExtraBold" panose="00000900000000000000" pitchFamily="2" charset="0"/>
                </a:rPr>
                <a:t>L</a:t>
              </a:r>
              <a:endParaRPr lang="en-US" sz="4000" dirty="0">
                <a:latin typeface="Nunito ExtraBold" panose="00000900000000000000" pitchFamily="2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68834" y="4465764"/>
            <a:ext cx="5275690" cy="211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BC,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BD.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09940" y="1401276"/>
            <a:ext cx="4926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CD song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9940" y="2347765"/>
            <a:ext cx="5100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Hai cạnh bên bằng 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 = BC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3440" y="3218798"/>
            <a:ext cx="47820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ai đường chéo bằng nhau: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AC = BD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162373" y="2851688"/>
            <a:ext cx="247973" cy="1084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417018" y="2851688"/>
            <a:ext cx="245143" cy="10848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9" t="9265" r="17488" b="2555"/>
          <a:stretch/>
        </p:blipFill>
        <p:spPr>
          <a:xfrm rot="14761878">
            <a:off x="-561680" y="-2572572"/>
            <a:ext cx="6534367" cy="61058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9" t="9265" r="17488" b="2555"/>
          <a:stretch/>
        </p:blipFill>
        <p:spPr>
          <a:xfrm rot="1763506">
            <a:off x="1622026" y="2749524"/>
            <a:ext cx="6534367" cy="61058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9" t="9265" r="17488" b="2555"/>
          <a:stretch/>
        </p:blipFill>
        <p:spPr>
          <a:xfrm rot="20658522">
            <a:off x="1273901" y="1250223"/>
            <a:ext cx="6534367" cy="610589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9" t="9265" r="17488" b="2555"/>
          <a:stretch/>
        </p:blipFill>
        <p:spPr>
          <a:xfrm rot="17471664">
            <a:off x="1265475" y="-380683"/>
            <a:ext cx="6534367" cy="610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48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0" y="1570971"/>
            <a:ext cx="5007448" cy="279655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868839" y="263470"/>
            <a:ext cx="5273943" cy="6106333"/>
            <a:chOff x="6023819" y="263471"/>
            <a:chExt cx="5273943" cy="5393894"/>
          </a:xfrm>
        </p:grpSpPr>
        <p:sp>
          <p:nvSpPr>
            <p:cNvPr id="21" name="Google Shape;874;p31"/>
            <p:cNvSpPr/>
            <p:nvPr/>
          </p:nvSpPr>
          <p:spPr>
            <a:xfrm>
              <a:off x="6023819" y="263472"/>
              <a:ext cx="5273943" cy="1005056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023819" y="277694"/>
              <a:ext cx="5273943" cy="5379671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6023819" y="1226150"/>
              <a:ext cx="527394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Google Shape;881;p31"/>
            <p:cNvSpPr txBox="1">
              <a:spLocks/>
            </p:cNvSpPr>
            <p:nvPr/>
          </p:nvSpPr>
          <p:spPr>
            <a:xfrm>
              <a:off x="8531629" y="263471"/>
              <a:ext cx="946057" cy="9772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b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>
                  <a:latin typeface="Nunito ExtraBold" panose="00000900000000000000" pitchFamily="2" charset="0"/>
                </a:rPr>
                <a:t>L</a:t>
              </a:r>
              <a:endParaRPr lang="en-US" sz="4000" dirty="0">
                <a:latin typeface="Nunito ExtraBold" panose="00000900000000000000" pitchFamily="2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002960" y="1498407"/>
            <a:ext cx="4926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CD song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2960" y="2491390"/>
            <a:ext cx="5100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Hai cạnh bên bằng 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 = BC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6460" y="3362423"/>
            <a:ext cx="47820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ai đường chéo bằng nhau: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AC = BD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8639" y="4475746"/>
            <a:ext cx="5275690" cy="2267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BC,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C. So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DAB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CBA;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ADC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BCD.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35480" y="4270174"/>
            <a:ext cx="49266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ABC;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ADC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BCD.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162373" y="2851688"/>
            <a:ext cx="247973" cy="1084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417018" y="2851688"/>
            <a:ext cx="245143" cy="10848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>
            <a:off x="852407" y="3445497"/>
            <a:ext cx="449451" cy="599561"/>
          </a:xfrm>
          <a:prstGeom prst="arc">
            <a:avLst/>
          </a:prstGeom>
          <a:noFill/>
          <a:ln w="28575">
            <a:solidFill>
              <a:srgbClr val="FB03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41"/>
          <p:cNvSpPr/>
          <p:nvPr/>
        </p:nvSpPr>
        <p:spPr>
          <a:xfrm rot="14698704">
            <a:off x="4635064" y="3346577"/>
            <a:ext cx="449451" cy="599561"/>
          </a:xfrm>
          <a:prstGeom prst="arc">
            <a:avLst/>
          </a:prstGeom>
          <a:noFill/>
          <a:ln w="28575">
            <a:solidFill>
              <a:srgbClr val="FB03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013510" y="1874606"/>
            <a:ext cx="793673" cy="564915"/>
            <a:chOff x="1013510" y="1874606"/>
            <a:chExt cx="793673" cy="564915"/>
          </a:xfrm>
        </p:grpSpPr>
        <p:sp>
          <p:nvSpPr>
            <p:cNvPr id="43" name="Arc 42"/>
            <p:cNvSpPr/>
            <p:nvPr/>
          </p:nvSpPr>
          <p:spPr>
            <a:xfrm rot="5118641">
              <a:off x="1127889" y="1760227"/>
              <a:ext cx="564915" cy="793673"/>
            </a:xfrm>
            <a:prstGeom prst="arc">
              <a:avLst/>
            </a:prstGeom>
            <a:noFill/>
            <a:ln w="28575">
              <a:solidFill>
                <a:srgbClr val="FB03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5118641">
              <a:off x="1177728" y="1808716"/>
              <a:ext cx="465234" cy="653627"/>
            </a:xfrm>
            <a:prstGeom prst="arc">
              <a:avLst/>
            </a:prstGeom>
            <a:noFill/>
            <a:ln w="28575">
              <a:solidFill>
                <a:srgbClr val="FB03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 rot="11051052" flipV="1">
            <a:off x="4046564" y="1902821"/>
            <a:ext cx="793673" cy="564915"/>
            <a:chOff x="1013510" y="1874606"/>
            <a:chExt cx="793673" cy="564915"/>
          </a:xfrm>
        </p:grpSpPr>
        <p:sp>
          <p:nvSpPr>
            <p:cNvPr id="46" name="Arc 45"/>
            <p:cNvSpPr/>
            <p:nvPr/>
          </p:nvSpPr>
          <p:spPr>
            <a:xfrm rot="5118641">
              <a:off x="1127889" y="1760227"/>
              <a:ext cx="564915" cy="793673"/>
            </a:xfrm>
            <a:prstGeom prst="arc">
              <a:avLst/>
            </a:prstGeom>
            <a:noFill/>
            <a:ln w="28575">
              <a:solidFill>
                <a:srgbClr val="FB03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/>
            <p:cNvSpPr/>
            <p:nvPr/>
          </p:nvSpPr>
          <p:spPr>
            <a:xfrm rot="5118641">
              <a:off x="1177728" y="1808716"/>
              <a:ext cx="465234" cy="653627"/>
            </a:xfrm>
            <a:prstGeom prst="arc">
              <a:avLst/>
            </a:prstGeom>
            <a:noFill/>
            <a:ln w="28575">
              <a:solidFill>
                <a:srgbClr val="FB03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0308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9" grpId="0"/>
      <p:bldP spid="16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6695775" y="1019740"/>
            <a:ext cx="4737359" cy="5257073"/>
            <a:chOff x="6148378" y="2025923"/>
            <a:chExt cx="1845693" cy="2324526"/>
          </a:xfrm>
        </p:grpSpPr>
        <p:sp>
          <p:nvSpPr>
            <p:cNvPr id="874" name="Google Shape;874;p31"/>
            <p:cNvSpPr/>
            <p:nvPr/>
          </p:nvSpPr>
          <p:spPr>
            <a:xfrm>
              <a:off x="616827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" name="Google Shape;873;p31"/>
            <p:cNvSpPr/>
            <p:nvPr/>
          </p:nvSpPr>
          <p:spPr>
            <a:xfrm>
              <a:off x="6148378" y="2025923"/>
              <a:ext cx="1845693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6" name="Google Shape;866;p31"/>
          <p:cNvGrpSpPr/>
          <p:nvPr/>
        </p:nvGrpSpPr>
        <p:grpSpPr>
          <a:xfrm>
            <a:off x="190254" y="2083232"/>
            <a:ext cx="2822565" cy="4182600"/>
            <a:chOff x="1146625" y="2025923"/>
            <a:chExt cx="1901098" cy="2324526"/>
          </a:xfrm>
        </p:grpSpPr>
        <p:sp>
          <p:nvSpPr>
            <p:cNvPr id="867" name="Google Shape;867;p31"/>
            <p:cNvSpPr/>
            <p:nvPr/>
          </p:nvSpPr>
          <p:spPr>
            <a:xfrm>
              <a:off x="114662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9" name="Google Shape;869;p31"/>
          <p:cNvGrpSpPr/>
          <p:nvPr/>
        </p:nvGrpSpPr>
        <p:grpSpPr>
          <a:xfrm>
            <a:off x="3157423" y="1655172"/>
            <a:ext cx="3398423" cy="4621641"/>
            <a:chOff x="3621450" y="2025923"/>
            <a:chExt cx="1901098" cy="2324526"/>
          </a:xfrm>
        </p:grpSpPr>
        <p:sp>
          <p:nvSpPr>
            <p:cNvPr id="870" name="Google Shape;870;p31"/>
            <p:cNvSpPr/>
            <p:nvPr/>
          </p:nvSpPr>
          <p:spPr>
            <a:xfrm>
              <a:off x="3621450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3693451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78" name="Google Shape;878;p31"/>
          <p:cNvSpPr txBox="1">
            <a:spLocks noGrp="1"/>
          </p:cNvSpPr>
          <p:nvPr>
            <p:ph type="ctrTitle" idx="6"/>
          </p:nvPr>
        </p:nvSpPr>
        <p:spPr>
          <a:xfrm rot="20974269">
            <a:off x="1138075" y="883121"/>
            <a:ext cx="4929579" cy="615935"/>
          </a:xfrm>
          <a:prstGeom prst="rect">
            <a:avLst/>
          </a:prstGeom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HÌNH THANG</a:t>
            </a:r>
            <a:endParaRPr dirty="0"/>
          </a:p>
        </p:txBody>
      </p:sp>
      <p:sp>
        <p:nvSpPr>
          <p:cNvPr id="879" name="Google Shape;879;p31"/>
          <p:cNvSpPr txBox="1">
            <a:spLocks noGrp="1"/>
          </p:cNvSpPr>
          <p:nvPr>
            <p:ph type="ctrTitle"/>
          </p:nvPr>
        </p:nvSpPr>
        <p:spPr>
          <a:xfrm>
            <a:off x="616133" y="2026695"/>
            <a:ext cx="1992000" cy="97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4000" dirty="0">
                <a:latin typeface="Nunito ExtraBold" panose="00000900000000000000" pitchFamily="2" charset="0"/>
              </a:rPr>
              <a:t>K</a:t>
            </a:r>
            <a:endParaRPr sz="4000" dirty="0">
              <a:latin typeface="Nunito ExtraBold" panose="00000900000000000000" pitchFamily="2" charset="0"/>
            </a:endParaRPr>
          </a:p>
        </p:txBody>
      </p:sp>
      <p:sp>
        <p:nvSpPr>
          <p:cNvPr id="880" name="Google Shape;880;p31"/>
          <p:cNvSpPr txBox="1">
            <a:spLocks noGrp="1"/>
          </p:cNvSpPr>
          <p:nvPr>
            <p:ph type="ctrTitle" idx="4"/>
          </p:nvPr>
        </p:nvSpPr>
        <p:spPr>
          <a:xfrm>
            <a:off x="3849042" y="1690307"/>
            <a:ext cx="1992000" cy="9967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4000" dirty="0">
                <a:latin typeface="Nunito ExtraBold" panose="00000900000000000000" pitchFamily="2" charset="0"/>
              </a:rPr>
              <a:t>W</a:t>
            </a:r>
            <a:endParaRPr sz="4000" dirty="0">
              <a:latin typeface="Nunito ExtraBold" panose="00000900000000000000" pitchFamily="2" charset="0"/>
            </a:endParaRPr>
          </a:p>
        </p:txBody>
      </p:sp>
      <p:sp>
        <p:nvSpPr>
          <p:cNvPr id="881" name="Google Shape;881;p31"/>
          <p:cNvSpPr txBox="1">
            <a:spLocks noGrp="1"/>
          </p:cNvSpPr>
          <p:nvPr>
            <p:ph type="ctrTitle" idx="5"/>
          </p:nvPr>
        </p:nvSpPr>
        <p:spPr>
          <a:xfrm>
            <a:off x="8079138" y="1106032"/>
            <a:ext cx="1992000" cy="97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4000" dirty="0">
                <a:latin typeface="Nunito ExtraBold" panose="00000900000000000000" pitchFamily="2" charset="0"/>
              </a:rPr>
              <a:t>L</a:t>
            </a:r>
            <a:endParaRPr sz="4000" dirty="0">
              <a:latin typeface="Nunito ExtraBold" panose="00000900000000000000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3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5" name="Subtitle 2"/>
          <p:cNvSpPr txBox="1">
            <a:spLocks/>
          </p:cNvSpPr>
          <p:nvPr/>
        </p:nvSpPr>
        <p:spPr>
          <a:xfrm>
            <a:off x="307843" y="3231099"/>
            <a:ext cx="2485616" cy="158612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đáy</a:t>
            </a:r>
            <a:r>
              <a:rPr lang="en-US" dirty="0"/>
              <a:t> AB </a:t>
            </a:r>
            <a:r>
              <a:rPr lang="en-US" dirty="0" err="1"/>
              <a:t>và</a:t>
            </a:r>
            <a:r>
              <a:rPr lang="en-US" dirty="0"/>
              <a:t> CD song </a:t>
            </a:r>
            <a:r>
              <a:rPr lang="en-US" dirty="0" err="1"/>
              <a:t>song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</p:txBody>
      </p:sp>
      <p:sp>
        <p:nvSpPr>
          <p:cNvPr id="53" name="Subtitle 3"/>
          <p:cNvSpPr txBox="1">
            <a:spLocks/>
          </p:cNvSpPr>
          <p:nvPr/>
        </p:nvSpPr>
        <p:spPr>
          <a:xfrm>
            <a:off x="3233417" y="2195504"/>
            <a:ext cx="3223251" cy="385747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  <a:p>
            <a:pPr algn="l"/>
            <a:r>
              <a:rPr lang="en-US" dirty="0"/>
              <a:t>  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thang ABCD </a:t>
            </a:r>
            <a:r>
              <a:rPr lang="en-US" dirty="0" err="1"/>
              <a:t>có</a:t>
            </a:r>
            <a:r>
              <a:rPr lang="en-US" dirty="0"/>
              <a:t>:</a:t>
            </a:r>
          </a:p>
          <a:p>
            <a:pPr algn="l"/>
            <a:r>
              <a:rPr lang="en-US" dirty="0"/>
              <a:t>+ Hai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?</a:t>
            </a:r>
          </a:p>
          <a:p>
            <a:pPr algn="l"/>
            <a:r>
              <a:rPr lang="en-US" dirty="0"/>
              <a:t>+ Hai </a:t>
            </a:r>
            <a:r>
              <a:rPr lang="en-US" dirty="0" err="1"/>
              <a:t>góc</a:t>
            </a:r>
            <a:r>
              <a:rPr lang="en-US" dirty="0"/>
              <a:t> ADC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BCD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?</a:t>
            </a:r>
          </a:p>
          <a:p>
            <a:pPr algn="l"/>
            <a:r>
              <a:rPr lang="en-US" dirty="0"/>
              <a:t>+ Hai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65766" y="2247708"/>
            <a:ext cx="4320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Hai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CD song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865765" y="3039217"/>
            <a:ext cx="4473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Hai cạnh bên bằng 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 = BC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00461" y="3770768"/>
            <a:ext cx="4013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ai đường chéo bằng nhau: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AC = BD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06492" y="4531094"/>
            <a:ext cx="4172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Hai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ABC;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ADC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BCD.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12133" y="903583"/>
            <a:ext cx="4877604" cy="8789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Google Shape;878;p31"/>
          <p:cNvSpPr txBox="1">
            <a:spLocks/>
          </p:cNvSpPr>
          <p:nvPr/>
        </p:nvSpPr>
        <p:spPr>
          <a:xfrm>
            <a:off x="6481519" y="289298"/>
            <a:ext cx="4929579" cy="61593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 kern="1200">
                <a:solidFill>
                  <a:schemeClr val="tx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HÌNH THANG CÂN</a:t>
            </a:r>
          </a:p>
        </p:txBody>
      </p:sp>
    </p:spTree>
    <p:extLst>
      <p:ext uri="{BB962C8B-B14F-4D97-AF65-F5344CB8AC3E}">
        <p14:creationId xmlns:p14="http://schemas.microsoft.com/office/powerpoint/2010/main" val="344279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8" grpId="0"/>
      <p:bldP spid="881" grpId="0"/>
      <p:bldP spid="38" grpId="0"/>
      <p:bldP spid="39" grpId="0"/>
      <p:bldP spid="40" grpId="0"/>
      <p:bldP spid="41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75118" y="269516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976" y="945404"/>
            <a:ext cx="11809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 (SGK/106).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76" y="1730234"/>
            <a:ext cx="6543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6976" y="3785310"/>
            <a:ext cx="6404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7169440" y="1608234"/>
            <a:ext cx="2355742" cy="2030812"/>
          </a:xfrm>
          <a:prstGeom prst="triangle">
            <a:avLst/>
          </a:prstGeom>
          <a:solidFill>
            <a:srgbClr val="FEC6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/>
          <p:cNvSpPr/>
          <p:nvPr/>
        </p:nvSpPr>
        <p:spPr>
          <a:xfrm rot="16200000">
            <a:off x="7024076" y="4223280"/>
            <a:ext cx="2557220" cy="2204500"/>
          </a:xfrm>
          <a:prstGeom prst="hexagon">
            <a:avLst/>
          </a:prstGeom>
          <a:solidFill>
            <a:srgbClr val="A6DF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9691024" y="4488166"/>
            <a:ext cx="4348267" cy="653685"/>
            <a:chOff x="4871257" y="83128"/>
            <a:chExt cx="7501721" cy="653685"/>
          </a:xfrm>
        </p:grpSpPr>
        <p:sp>
          <p:nvSpPr>
            <p:cNvPr id="16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VẬN DỤNG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1007389" y="2505149"/>
            <a:ext cx="2355742" cy="2030812"/>
          </a:xfrm>
          <a:prstGeom prst="triangle">
            <a:avLst/>
          </a:prstGeom>
          <a:solidFill>
            <a:srgbClr val="FEC6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05" r="21264"/>
          <a:stretch/>
        </p:blipFill>
        <p:spPr>
          <a:xfrm rot="8434773">
            <a:off x="1333167" y="3264187"/>
            <a:ext cx="526315" cy="512736"/>
          </a:xfrm>
          <a:prstGeom prst="rect">
            <a:avLst/>
          </a:prstGeom>
        </p:spPr>
      </p:pic>
      <p:cxnSp>
        <p:nvCxnSpPr>
          <p:cNvPr id="8" name="Straight Connector 7"/>
          <p:cNvCxnSpPr>
            <a:stCxn id="5" idx="1"/>
            <a:endCxn id="5" idx="5"/>
          </p:cNvCxnSpPr>
          <p:nvPr/>
        </p:nvCxnSpPr>
        <p:spPr>
          <a:xfrm>
            <a:off x="1596325" y="3520555"/>
            <a:ext cx="1177871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007389" y="1984459"/>
            <a:ext cx="2355742" cy="2551502"/>
            <a:chOff x="5018867" y="2123268"/>
            <a:chExt cx="2355742" cy="2551502"/>
          </a:xfrm>
        </p:grpSpPr>
        <p:sp>
          <p:nvSpPr>
            <p:cNvPr id="11" name="Isosceles Triangle 10"/>
            <p:cNvSpPr/>
            <p:nvPr/>
          </p:nvSpPr>
          <p:spPr>
            <a:xfrm>
              <a:off x="5018867" y="2643958"/>
              <a:ext cx="2355742" cy="2030812"/>
            </a:xfrm>
            <a:prstGeom prst="triangle">
              <a:avLst/>
            </a:prstGeom>
            <a:solidFill>
              <a:srgbClr val="FEC6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331417" y="2123268"/>
              <a:ext cx="1462005" cy="1536096"/>
              <a:chOff x="5331417" y="2123268"/>
              <a:chExt cx="1462005" cy="1536096"/>
            </a:xfrm>
          </p:grpSpPr>
          <p:sp>
            <p:nvSpPr>
              <p:cNvPr id="12" name="Isosceles Triangle 11"/>
              <p:cNvSpPr/>
              <p:nvPr/>
            </p:nvSpPr>
            <p:spPr>
              <a:xfrm>
                <a:off x="5331417" y="2123268"/>
                <a:ext cx="1462005" cy="1536096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>
                <a:stCxn id="11" idx="1"/>
                <a:endCxn id="11" idx="5"/>
              </p:cNvCxnSpPr>
              <p:nvPr/>
            </p:nvCxnSpPr>
            <p:spPr>
              <a:xfrm>
                <a:off x="5607803" y="3659364"/>
                <a:ext cx="1177871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/>
          <p:cNvSpPr txBox="1"/>
          <p:nvPr/>
        </p:nvSpPr>
        <p:spPr>
          <a:xfrm>
            <a:off x="293607" y="780518"/>
            <a:ext cx="6543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 rot="7179939">
            <a:off x="1529592" y="2884301"/>
            <a:ext cx="2355742" cy="2551502"/>
            <a:chOff x="5018867" y="2123268"/>
            <a:chExt cx="2355742" cy="2551502"/>
          </a:xfrm>
        </p:grpSpPr>
        <p:sp>
          <p:nvSpPr>
            <p:cNvPr id="22" name="Isosceles Triangle 21"/>
            <p:cNvSpPr/>
            <p:nvPr/>
          </p:nvSpPr>
          <p:spPr>
            <a:xfrm>
              <a:off x="5018867" y="2643958"/>
              <a:ext cx="2355742" cy="2030812"/>
            </a:xfrm>
            <a:prstGeom prst="triangle">
              <a:avLst/>
            </a:prstGeom>
            <a:solidFill>
              <a:srgbClr val="FEC6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331417" y="2123268"/>
              <a:ext cx="1462005" cy="1536096"/>
              <a:chOff x="5331417" y="2123268"/>
              <a:chExt cx="1462005" cy="1536096"/>
            </a:xfrm>
          </p:grpSpPr>
          <p:sp>
            <p:nvSpPr>
              <p:cNvPr id="24" name="Isosceles Triangle 23"/>
              <p:cNvSpPr/>
              <p:nvPr/>
            </p:nvSpPr>
            <p:spPr>
              <a:xfrm>
                <a:off x="5331417" y="2123268"/>
                <a:ext cx="1462005" cy="1536096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>
                <a:stCxn id="22" idx="1"/>
                <a:endCxn id="22" idx="5"/>
              </p:cNvCxnSpPr>
              <p:nvPr/>
            </p:nvCxnSpPr>
            <p:spPr>
              <a:xfrm>
                <a:off x="5607803" y="3659364"/>
                <a:ext cx="1177871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/>
          <p:cNvGrpSpPr/>
          <p:nvPr/>
        </p:nvGrpSpPr>
        <p:grpSpPr>
          <a:xfrm rot="14379377">
            <a:off x="518160" y="2890402"/>
            <a:ext cx="2355742" cy="2551502"/>
            <a:chOff x="5018867" y="2123268"/>
            <a:chExt cx="2355742" cy="2551502"/>
          </a:xfrm>
        </p:grpSpPr>
        <p:sp>
          <p:nvSpPr>
            <p:cNvPr id="27" name="Isosceles Triangle 26"/>
            <p:cNvSpPr/>
            <p:nvPr/>
          </p:nvSpPr>
          <p:spPr>
            <a:xfrm>
              <a:off x="5018867" y="2643958"/>
              <a:ext cx="2355742" cy="2030812"/>
            </a:xfrm>
            <a:prstGeom prst="triangle">
              <a:avLst/>
            </a:prstGeom>
            <a:solidFill>
              <a:srgbClr val="FEC6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331417" y="2123268"/>
              <a:ext cx="1462005" cy="1536096"/>
              <a:chOff x="5331417" y="2123268"/>
              <a:chExt cx="1462005" cy="1536096"/>
            </a:xfrm>
          </p:grpSpPr>
          <p:sp>
            <p:nvSpPr>
              <p:cNvPr id="29" name="Isosceles Triangle 28"/>
              <p:cNvSpPr/>
              <p:nvPr/>
            </p:nvSpPr>
            <p:spPr>
              <a:xfrm>
                <a:off x="5331417" y="2123268"/>
                <a:ext cx="1462005" cy="1536096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>
                <a:stCxn id="27" idx="1"/>
                <a:endCxn id="27" idx="5"/>
              </p:cNvCxnSpPr>
              <p:nvPr/>
            </p:nvCxnSpPr>
            <p:spPr>
              <a:xfrm>
                <a:off x="5607803" y="3659364"/>
                <a:ext cx="1177871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/>
          <p:cNvSpPr txBox="1"/>
          <p:nvPr/>
        </p:nvSpPr>
        <p:spPr>
          <a:xfrm>
            <a:off x="293607" y="154625"/>
            <a:ext cx="11809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 (SGK/106).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4123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09674 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0794 -0.2229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1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58295 0.0891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41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32838 0.2398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9" y="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607" y="780518"/>
            <a:ext cx="6543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607" y="154625"/>
            <a:ext cx="11809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 (SGK/106).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Hexagon 5"/>
          <p:cNvSpPr/>
          <p:nvPr/>
        </p:nvSpPr>
        <p:spPr>
          <a:xfrm rot="16200000">
            <a:off x="4919818" y="2433234"/>
            <a:ext cx="2557220" cy="2204500"/>
          </a:xfrm>
          <a:prstGeom prst="hexagon">
            <a:avLst/>
          </a:prstGeom>
          <a:solidFill>
            <a:srgbClr val="A6DF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0"/>
            <a:endCxn id="6" idx="3"/>
          </p:cNvCxnSpPr>
          <p:nvPr/>
        </p:nvCxnSpPr>
        <p:spPr>
          <a:xfrm>
            <a:off x="6198428" y="2256874"/>
            <a:ext cx="0" cy="255722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05" r="21264"/>
          <a:stretch/>
        </p:blipFill>
        <p:spPr>
          <a:xfrm rot="2747920">
            <a:off x="5935269" y="4674533"/>
            <a:ext cx="526315" cy="51273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096173" y="2256873"/>
            <a:ext cx="2204502" cy="2557221"/>
            <a:chOff x="5096175" y="2256872"/>
            <a:chExt cx="2204502" cy="2557221"/>
          </a:xfrm>
        </p:grpSpPr>
        <p:grpSp>
          <p:nvGrpSpPr>
            <p:cNvPr id="13" name="Group 12"/>
            <p:cNvGrpSpPr/>
            <p:nvPr/>
          </p:nvGrpSpPr>
          <p:grpSpPr>
            <a:xfrm rot="10800000">
              <a:off x="5096175" y="2256872"/>
              <a:ext cx="2204502" cy="2557221"/>
              <a:chOff x="5096176" y="2256873"/>
              <a:chExt cx="2204502" cy="2557221"/>
            </a:xfrm>
          </p:grpSpPr>
          <p:sp>
            <p:nvSpPr>
              <p:cNvPr id="14" name="Hexagon 13"/>
              <p:cNvSpPr/>
              <p:nvPr/>
            </p:nvSpPr>
            <p:spPr>
              <a:xfrm rot="16200000">
                <a:off x="4919816" y="2433234"/>
                <a:ext cx="2557220" cy="2204500"/>
              </a:xfrm>
              <a:prstGeom prst="hexagon">
                <a:avLst/>
              </a:prstGeom>
              <a:solidFill>
                <a:srgbClr val="A6DFD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198426" y="2256873"/>
                <a:ext cx="1102252" cy="2557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Straight Connector 16"/>
            <p:cNvCxnSpPr>
              <a:stCxn id="14" idx="3"/>
            </p:cNvCxnSpPr>
            <p:nvPr/>
          </p:nvCxnSpPr>
          <p:spPr>
            <a:xfrm flipH="1">
              <a:off x="6198424" y="2256872"/>
              <a:ext cx="3" cy="255721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096175" y="2256871"/>
            <a:ext cx="2204502" cy="2557224"/>
            <a:chOff x="2082995" y="2256867"/>
            <a:chExt cx="2204502" cy="2557224"/>
          </a:xfrm>
        </p:grpSpPr>
        <p:grpSp>
          <p:nvGrpSpPr>
            <p:cNvPr id="12" name="Group 11"/>
            <p:cNvGrpSpPr/>
            <p:nvPr/>
          </p:nvGrpSpPr>
          <p:grpSpPr>
            <a:xfrm>
              <a:off x="2082995" y="2256870"/>
              <a:ext cx="2204502" cy="2557221"/>
              <a:chOff x="5096176" y="2256873"/>
              <a:chExt cx="2204502" cy="2557221"/>
            </a:xfrm>
          </p:grpSpPr>
          <p:sp>
            <p:nvSpPr>
              <p:cNvPr id="10" name="Hexagon 9"/>
              <p:cNvSpPr/>
              <p:nvPr/>
            </p:nvSpPr>
            <p:spPr>
              <a:xfrm rot="16200000">
                <a:off x="4919816" y="2433234"/>
                <a:ext cx="2557220" cy="2204500"/>
              </a:xfrm>
              <a:prstGeom prst="hexagon">
                <a:avLst/>
              </a:prstGeom>
              <a:solidFill>
                <a:srgbClr val="A6DFD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198426" y="2256873"/>
                <a:ext cx="1102252" cy="2557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 flipV="1">
              <a:off x="3185245" y="2256867"/>
              <a:ext cx="0" cy="255722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816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00013 -0.389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21979 0.0108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2086 0.010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0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70130" y="818692"/>
            <a:ext cx="4532007" cy="653685"/>
            <a:chOff x="3893748" y="41781"/>
            <a:chExt cx="4532007" cy="653685"/>
          </a:xfrm>
        </p:grpSpPr>
        <p:sp>
          <p:nvSpPr>
            <p:cNvPr id="5" name="Rectangle: Rounded Corners 19">
              <a:extLst>
                <a:ext uri="{FF2B5EF4-FFF2-40B4-BE49-F238E27FC236}">
                  <a16:creationId xmlns:a16="http://schemas.microsoft.com/office/drawing/2014/main" id="{F0B9D66F-5601-40B8-86B8-4B94AB7C2B0B}"/>
                </a:ext>
              </a:extLst>
            </p:cNvPr>
            <p:cNvSpPr/>
            <p:nvPr/>
          </p:nvSpPr>
          <p:spPr>
            <a:xfrm>
              <a:off x="3893748" y="41781"/>
              <a:ext cx="4189224" cy="653685"/>
            </a:xfrm>
            <a:prstGeom prst="roundRect">
              <a:avLst/>
            </a:prstGeom>
            <a:solidFill>
              <a:srgbClr val="FED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!!1">
              <a:extLst>
                <a:ext uri="{FF2B5EF4-FFF2-40B4-BE49-F238E27FC236}">
                  <a16:creationId xmlns:a16="http://schemas.microsoft.com/office/drawing/2014/main" id="{4D3CFCA8-27ED-41FB-92A9-BA8CC0500364}"/>
                </a:ext>
              </a:extLst>
            </p:cNvPr>
            <p:cNvSpPr txBox="1"/>
            <p:nvPr/>
          </p:nvSpPr>
          <p:spPr>
            <a:xfrm>
              <a:off x="4397217" y="107013"/>
              <a:ext cx="402853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852982" y="1676354"/>
            <a:ext cx="6406543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  <a:tab pos="977900" algn="l"/>
              </a:tabLst>
            </a:pPr>
            <a:r>
              <a:rPr lang="vi-VN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 lại toàn bộ nội dung bài đã học.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  <a:tab pos="977900" algn="l"/>
              </a:tabLst>
            </a:pPr>
            <a:r>
              <a:rPr lang="vi-VN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 thuộc: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kề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chéo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  <a:tab pos="977900" algn="l"/>
              </a:tabLst>
            </a:pPr>
            <a:r>
              <a:rPr lang="fr-FR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fr-FR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fr-FR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 lại của bài, tiết sau học tiếp.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382">
            <a:off x="8826447" y="2414788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4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75" y="2899805"/>
            <a:ext cx="7794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BE8D0B-29EA-465A-B95E-DCF48706D0EE}"/>
              </a:ext>
            </a:extLst>
          </p:cNvPr>
          <p:cNvGrpSpPr/>
          <p:nvPr/>
        </p:nvGrpSpPr>
        <p:grpSpPr>
          <a:xfrm>
            <a:off x="4285715" y="2069712"/>
            <a:ext cx="6304424" cy="2077839"/>
            <a:chOff x="3524814" y="2883746"/>
            <a:chExt cx="5441110" cy="2077839"/>
          </a:xfrm>
        </p:grpSpPr>
        <p:pic>
          <p:nvPicPr>
            <p:cNvPr id="21510" name="Picture 6" descr="Cover">
              <a:extLst>
                <a:ext uri="{FF2B5EF4-FFF2-40B4-BE49-F238E27FC236}">
                  <a16:creationId xmlns:a16="http://schemas.microsoft.com/office/drawing/2014/main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rgbClr val="FEB8B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79184A6-4EF3-434A-8F67-BE933F8941DC}"/>
                </a:ext>
              </a:extLst>
            </p:cNvPr>
            <p:cNvSpPr/>
            <p:nvPr/>
          </p:nvSpPr>
          <p:spPr>
            <a:xfrm>
              <a:off x="5247209" y="3178759"/>
              <a:ext cx="3718715" cy="1044760"/>
            </a:xfrm>
            <a:prstGeom prst="roundRect">
              <a:avLst/>
            </a:prstGeom>
            <a:solidFill>
              <a:srgbClr val="FEB8B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THÀNH KIẾN THỨC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3212464" y="473950"/>
            <a:ext cx="5308296" cy="2470725"/>
            <a:chOff x="2368169" y="743376"/>
            <a:chExt cx="5308296" cy="24707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B4D4F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1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3965338" y="2600597"/>
            <a:ext cx="6354503" cy="2739378"/>
            <a:chOff x="2971807" y="3669281"/>
            <a:chExt cx="6354503" cy="273937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256867" y="5382983"/>
              <a:ext cx="4069443" cy="100977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3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TẬP, VẬN DỤNG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71807" y="3669281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579" y="1816223"/>
            <a:ext cx="3310237" cy="23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2627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339132" y="1813302"/>
            <a:ext cx="7719267" cy="2092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</a:t>
            </a:r>
            <a:b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 txBox="1">
            <a:spLocks/>
          </p:cNvSpPr>
          <p:nvPr/>
        </p:nvSpPr>
        <p:spPr>
          <a:xfrm>
            <a:off x="3464409" y="5270902"/>
            <a:ext cx="5896568" cy="804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viên: Tống Bùi Mỹ Linh</a:t>
            </a:r>
            <a:endParaRPr lang="en-US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665316" y="379306"/>
            <a:ext cx="6891622" cy="1192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</a:t>
            </a:r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&amp;ĐT QUẬN LONG BIÊN</a:t>
            </a:r>
            <a:endParaRPr lang="en-US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THANH AM</a:t>
            </a:r>
            <a:endParaRPr lang="en-US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3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F9BD0EA-8A82-4EEC-BF24-49675928EA0D}"/>
              </a:ext>
            </a:extLst>
          </p:cNvPr>
          <p:cNvSpPr txBox="1">
            <a:spLocks/>
          </p:cNvSpPr>
          <p:nvPr/>
        </p:nvSpPr>
        <p:spPr>
          <a:xfrm>
            <a:off x="1725610" y="1028221"/>
            <a:ext cx="9771926" cy="17763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2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mảnh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1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mảnh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thang.</a:t>
            </a: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46144" y="229757"/>
            <a:ext cx="4189224" cy="653685"/>
            <a:chOff x="3893748" y="41781"/>
            <a:chExt cx="4189224" cy="65368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0B9D66F-5601-40B8-86B8-4B94AB7C2B0B}"/>
                </a:ext>
              </a:extLst>
            </p:cNvPr>
            <p:cNvSpPr/>
            <p:nvPr/>
          </p:nvSpPr>
          <p:spPr>
            <a:xfrm>
              <a:off x="3893748" y="41781"/>
              <a:ext cx="4189224" cy="653685"/>
            </a:xfrm>
            <a:prstGeom prst="roundRect">
              <a:avLst/>
            </a:prstGeom>
            <a:solidFill>
              <a:srgbClr val="FED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!!1">
              <a:extLst>
                <a:ext uri="{FF2B5EF4-FFF2-40B4-BE49-F238E27FC236}">
                  <a16:creationId xmlns:a16="http://schemas.microsoft.com/office/drawing/2014/main" id="{4D3CFCA8-27ED-41FB-92A9-BA8CC0500364}"/>
                </a:ext>
              </a:extLst>
            </p:cNvPr>
            <p:cNvSpPr txBox="1"/>
            <p:nvPr/>
          </p:nvSpPr>
          <p:spPr>
            <a:xfrm>
              <a:off x="4040756" y="107013"/>
              <a:ext cx="4028538" cy="523220"/>
            </a:xfrm>
            <a:prstGeom prst="rect">
              <a:avLst/>
            </a:prstGeom>
            <a:solidFill>
              <a:srgbClr val="FED58A"/>
            </a:solidFill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HOẠT ĐỘNG MỞ ĐẦU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ight Triangle 4"/>
          <p:cNvSpPr/>
          <p:nvPr/>
        </p:nvSpPr>
        <p:spPr>
          <a:xfrm rot="6929283">
            <a:off x="5651301" y="3096544"/>
            <a:ext cx="1084881" cy="2152219"/>
          </a:xfrm>
          <a:prstGeom prst="rtTriangle">
            <a:avLst/>
          </a:prstGeom>
          <a:solidFill>
            <a:srgbClr val="FEB8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/>
          <p:cNvSpPr/>
          <p:nvPr/>
        </p:nvSpPr>
        <p:spPr>
          <a:xfrm rot="14910674" flipH="1">
            <a:off x="607671" y="3348195"/>
            <a:ext cx="2469928" cy="2152219"/>
          </a:xfrm>
          <a:prstGeom prst="rtTriangle">
            <a:avLst/>
          </a:prstGeom>
          <a:solidFill>
            <a:srgbClr val="FEB8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413903" y="2666766"/>
            <a:ext cx="3005240" cy="2152219"/>
          </a:xfrm>
          <a:prstGeom prst="rect">
            <a:avLst/>
          </a:prstGeom>
          <a:solidFill>
            <a:srgbClr val="A6DF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27537" y="5708710"/>
            <a:ext cx="80582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 nếu trên hình thang này ta chọn hai tam giác bằng nhau thì hình thang này có gì đặc biệt?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2318" cy="13082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" y="5216974"/>
            <a:ext cx="1866146" cy="174951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0561574" y="90291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00:00</a:t>
            </a:r>
          </a:p>
        </p:txBody>
      </p:sp>
      <p:sp>
        <p:nvSpPr>
          <p:cNvPr id="32" name="Oval 31"/>
          <p:cNvSpPr/>
          <p:nvPr/>
        </p:nvSpPr>
        <p:spPr>
          <a:xfrm>
            <a:off x="10563151" y="90291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00:01</a:t>
            </a:r>
          </a:p>
        </p:txBody>
      </p:sp>
      <p:sp>
        <p:nvSpPr>
          <p:cNvPr id="33" name="Oval 32"/>
          <p:cNvSpPr/>
          <p:nvPr/>
        </p:nvSpPr>
        <p:spPr>
          <a:xfrm>
            <a:off x="10559997" y="90291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00:02</a:t>
            </a:r>
          </a:p>
        </p:txBody>
      </p:sp>
      <p:sp>
        <p:nvSpPr>
          <p:cNvPr id="34" name="Oval 33"/>
          <p:cNvSpPr/>
          <p:nvPr/>
        </p:nvSpPr>
        <p:spPr>
          <a:xfrm>
            <a:off x="10561817" y="90291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00:03</a:t>
            </a:r>
          </a:p>
        </p:txBody>
      </p:sp>
      <p:sp>
        <p:nvSpPr>
          <p:cNvPr id="36" name="Oval 35"/>
          <p:cNvSpPr/>
          <p:nvPr/>
        </p:nvSpPr>
        <p:spPr>
          <a:xfrm>
            <a:off x="10560084" y="88965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00:04</a:t>
            </a:r>
          </a:p>
        </p:txBody>
      </p:sp>
      <p:sp>
        <p:nvSpPr>
          <p:cNvPr id="37" name="Oval 36"/>
          <p:cNvSpPr/>
          <p:nvPr/>
        </p:nvSpPr>
        <p:spPr>
          <a:xfrm>
            <a:off x="10560083" y="87639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00:05</a:t>
            </a:r>
          </a:p>
        </p:txBody>
      </p:sp>
      <p:sp>
        <p:nvSpPr>
          <p:cNvPr id="38" name="Oval 37"/>
          <p:cNvSpPr/>
          <p:nvPr/>
        </p:nvSpPr>
        <p:spPr>
          <a:xfrm>
            <a:off x="10557015" y="87639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00:06</a:t>
            </a:r>
          </a:p>
        </p:txBody>
      </p:sp>
      <p:sp>
        <p:nvSpPr>
          <p:cNvPr id="39" name="Oval 38"/>
          <p:cNvSpPr/>
          <p:nvPr/>
        </p:nvSpPr>
        <p:spPr>
          <a:xfrm>
            <a:off x="10560483" y="87639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00:07</a:t>
            </a:r>
          </a:p>
        </p:txBody>
      </p:sp>
      <p:sp>
        <p:nvSpPr>
          <p:cNvPr id="40" name="Oval 39"/>
          <p:cNvSpPr/>
          <p:nvPr/>
        </p:nvSpPr>
        <p:spPr>
          <a:xfrm>
            <a:off x="10560483" y="87639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00:08</a:t>
            </a:r>
          </a:p>
        </p:txBody>
      </p:sp>
      <p:sp>
        <p:nvSpPr>
          <p:cNvPr id="41" name="Oval 40"/>
          <p:cNvSpPr/>
          <p:nvPr/>
        </p:nvSpPr>
        <p:spPr>
          <a:xfrm>
            <a:off x="10560483" y="87639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00:09</a:t>
            </a:r>
          </a:p>
        </p:txBody>
      </p:sp>
      <p:sp>
        <p:nvSpPr>
          <p:cNvPr id="42" name="Oval 41"/>
          <p:cNvSpPr/>
          <p:nvPr/>
        </p:nvSpPr>
        <p:spPr>
          <a:xfrm>
            <a:off x="10566062" y="87639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00:10</a:t>
            </a:r>
          </a:p>
        </p:txBody>
      </p:sp>
      <p:sp>
        <p:nvSpPr>
          <p:cNvPr id="43" name="Oval 42"/>
          <p:cNvSpPr/>
          <p:nvPr/>
        </p:nvSpPr>
        <p:spPr>
          <a:xfrm>
            <a:off x="10570307" y="87639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00:11</a:t>
            </a:r>
          </a:p>
        </p:txBody>
      </p:sp>
      <p:sp>
        <p:nvSpPr>
          <p:cNvPr id="44" name="Oval 43"/>
          <p:cNvSpPr/>
          <p:nvPr/>
        </p:nvSpPr>
        <p:spPr>
          <a:xfrm>
            <a:off x="10576260" y="87639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00:12</a:t>
            </a:r>
          </a:p>
        </p:txBody>
      </p:sp>
      <p:sp>
        <p:nvSpPr>
          <p:cNvPr id="45" name="Oval 44"/>
          <p:cNvSpPr/>
          <p:nvPr/>
        </p:nvSpPr>
        <p:spPr>
          <a:xfrm>
            <a:off x="10562120" y="87639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00:13</a:t>
            </a:r>
          </a:p>
        </p:txBody>
      </p:sp>
      <p:sp>
        <p:nvSpPr>
          <p:cNvPr id="46" name="Oval 45"/>
          <p:cNvSpPr/>
          <p:nvPr/>
        </p:nvSpPr>
        <p:spPr>
          <a:xfrm>
            <a:off x="10570307" y="100485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00:14</a:t>
            </a:r>
          </a:p>
        </p:txBody>
      </p:sp>
      <p:sp>
        <p:nvSpPr>
          <p:cNvPr id="47" name="Oval 46"/>
          <p:cNvSpPr/>
          <p:nvPr/>
        </p:nvSpPr>
        <p:spPr>
          <a:xfrm>
            <a:off x="10576260" y="100485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00:15</a:t>
            </a:r>
          </a:p>
        </p:txBody>
      </p:sp>
      <p:sp>
        <p:nvSpPr>
          <p:cNvPr id="48" name="Oval 47"/>
          <p:cNvSpPr/>
          <p:nvPr/>
        </p:nvSpPr>
        <p:spPr>
          <a:xfrm>
            <a:off x="10575581" y="100504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00:16</a:t>
            </a:r>
          </a:p>
        </p:txBody>
      </p:sp>
      <p:sp>
        <p:nvSpPr>
          <p:cNvPr id="49" name="Oval 48"/>
          <p:cNvSpPr/>
          <p:nvPr/>
        </p:nvSpPr>
        <p:spPr>
          <a:xfrm>
            <a:off x="10576260" y="99149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00:17</a:t>
            </a:r>
          </a:p>
        </p:txBody>
      </p:sp>
      <p:sp>
        <p:nvSpPr>
          <p:cNvPr id="50" name="Oval 49"/>
          <p:cNvSpPr/>
          <p:nvPr/>
        </p:nvSpPr>
        <p:spPr>
          <a:xfrm>
            <a:off x="10574707" y="100485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00:18</a:t>
            </a:r>
          </a:p>
        </p:txBody>
      </p:sp>
      <p:sp>
        <p:nvSpPr>
          <p:cNvPr id="62" name="Oval 61"/>
          <p:cNvSpPr/>
          <p:nvPr/>
        </p:nvSpPr>
        <p:spPr>
          <a:xfrm>
            <a:off x="10574131" y="81464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00:19</a:t>
            </a:r>
          </a:p>
        </p:txBody>
      </p:sp>
      <p:sp>
        <p:nvSpPr>
          <p:cNvPr id="51" name="Oval 50"/>
          <p:cNvSpPr/>
          <p:nvPr/>
        </p:nvSpPr>
        <p:spPr>
          <a:xfrm>
            <a:off x="10566864" y="77966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00:20</a:t>
            </a:r>
          </a:p>
        </p:txBody>
      </p:sp>
      <p:sp>
        <p:nvSpPr>
          <p:cNvPr id="52" name="Oval 51"/>
          <p:cNvSpPr/>
          <p:nvPr/>
        </p:nvSpPr>
        <p:spPr>
          <a:xfrm>
            <a:off x="10569433" y="91687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00:21</a:t>
            </a:r>
          </a:p>
        </p:txBody>
      </p:sp>
      <p:sp>
        <p:nvSpPr>
          <p:cNvPr id="53" name="Oval 52"/>
          <p:cNvSpPr/>
          <p:nvPr/>
        </p:nvSpPr>
        <p:spPr>
          <a:xfrm>
            <a:off x="10569433" y="97813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00:22</a:t>
            </a:r>
          </a:p>
        </p:txBody>
      </p:sp>
      <p:sp>
        <p:nvSpPr>
          <p:cNvPr id="54" name="Oval 53"/>
          <p:cNvSpPr/>
          <p:nvPr/>
        </p:nvSpPr>
        <p:spPr>
          <a:xfrm>
            <a:off x="10568388" y="88895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00:23</a:t>
            </a:r>
          </a:p>
        </p:txBody>
      </p:sp>
      <p:sp>
        <p:nvSpPr>
          <p:cNvPr id="55" name="Oval 54"/>
          <p:cNvSpPr/>
          <p:nvPr/>
        </p:nvSpPr>
        <p:spPr>
          <a:xfrm>
            <a:off x="10574333" y="96781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00:24</a:t>
            </a:r>
          </a:p>
        </p:txBody>
      </p:sp>
      <p:sp>
        <p:nvSpPr>
          <p:cNvPr id="56" name="Oval 55"/>
          <p:cNvSpPr/>
          <p:nvPr/>
        </p:nvSpPr>
        <p:spPr>
          <a:xfrm>
            <a:off x="10565246" y="88204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00:25</a:t>
            </a:r>
          </a:p>
        </p:txBody>
      </p:sp>
      <p:sp>
        <p:nvSpPr>
          <p:cNvPr id="57" name="Oval 56"/>
          <p:cNvSpPr/>
          <p:nvPr/>
        </p:nvSpPr>
        <p:spPr>
          <a:xfrm>
            <a:off x="10569059" y="86527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00:26</a:t>
            </a:r>
          </a:p>
        </p:txBody>
      </p:sp>
      <p:sp>
        <p:nvSpPr>
          <p:cNvPr id="58" name="Oval 57"/>
          <p:cNvSpPr/>
          <p:nvPr/>
        </p:nvSpPr>
        <p:spPr>
          <a:xfrm>
            <a:off x="10569059" y="89411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00:27</a:t>
            </a:r>
          </a:p>
        </p:txBody>
      </p:sp>
      <p:sp>
        <p:nvSpPr>
          <p:cNvPr id="59" name="Oval 58"/>
          <p:cNvSpPr/>
          <p:nvPr/>
        </p:nvSpPr>
        <p:spPr>
          <a:xfrm>
            <a:off x="10572513" y="95328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00:28</a:t>
            </a:r>
          </a:p>
        </p:txBody>
      </p:sp>
      <p:sp>
        <p:nvSpPr>
          <p:cNvPr id="60" name="Oval 59"/>
          <p:cNvSpPr/>
          <p:nvPr/>
        </p:nvSpPr>
        <p:spPr>
          <a:xfrm>
            <a:off x="10569773" y="92637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00:29</a:t>
            </a:r>
          </a:p>
        </p:txBody>
      </p:sp>
      <p:sp>
        <p:nvSpPr>
          <p:cNvPr id="61" name="Oval 60"/>
          <p:cNvSpPr/>
          <p:nvPr/>
        </p:nvSpPr>
        <p:spPr>
          <a:xfrm>
            <a:off x="10569059" y="88370"/>
            <a:ext cx="1549830" cy="932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00:30</a:t>
            </a:r>
          </a:p>
        </p:txBody>
      </p:sp>
      <p:sp>
        <p:nvSpPr>
          <p:cNvPr id="63" name="Right Triangle 62"/>
          <p:cNvSpPr/>
          <p:nvPr/>
        </p:nvSpPr>
        <p:spPr>
          <a:xfrm flipH="1">
            <a:off x="2012729" y="2827391"/>
            <a:ext cx="2469928" cy="2152219"/>
          </a:xfrm>
          <a:prstGeom prst="rtTriangle">
            <a:avLst/>
          </a:prstGeom>
          <a:solidFill>
            <a:srgbClr val="FEB8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Triangle 63"/>
          <p:cNvSpPr/>
          <p:nvPr/>
        </p:nvSpPr>
        <p:spPr>
          <a:xfrm>
            <a:off x="7484523" y="2827391"/>
            <a:ext cx="1084881" cy="2152219"/>
          </a:xfrm>
          <a:prstGeom prst="rtTriangle">
            <a:avLst/>
          </a:prstGeom>
          <a:solidFill>
            <a:srgbClr val="FEB8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>
            <a:off x="7484523" y="2826029"/>
            <a:ext cx="1084881" cy="215221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63" idx="4"/>
          </p:cNvCxnSpPr>
          <p:nvPr/>
        </p:nvCxnSpPr>
        <p:spPr>
          <a:xfrm flipH="1">
            <a:off x="2012729" y="4978248"/>
            <a:ext cx="6556675" cy="136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63" idx="4"/>
          </p:cNvCxnSpPr>
          <p:nvPr/>
        </p:nvCxnSpPr>
        <p:spPr>
          <a:xfrm flipV="1">
            <a:off x="2012729" y="2826029"/>
            <a:ext cx="2469928" cy="215358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64" idx="0"/>
          </p:cNvCxnSpPr>
          <p:nvPr/>
        </p:nvCxnSpPr>
        <p:spPr>
          <a:xfrm>
            <a:off x="4495245" y="2826029"/>
            <a:ext cx="2989278" cy="136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007904" y="2357765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442328" y="233302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546841" y="4932668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827537" y="4947448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396595" y="1794401"/>
            <a:ext cx="3186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thang ABCD</a:t>
            </a: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32265 0.0238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33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50"/>
                            </p:stCondLst>
                            <p:childTnLst>
                              <p:par>
                                <p:cTn id="1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9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250"/>
                            </p:stCondLst>
                            <p:childTnLst>
                              <p:par>
                                <p:cTn id="1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7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5" grpId="0" animBg="1"/>
      <p:bldP spid="5" grpId="1" animBg="1"/>
      <p:bldP spid="5" grpId="2" animBg="1"/>
      <p:bldP spid="16" grpId="0" animBg="1"/>
      <p:bldP spid="16" grpId="1" animBg="1"/>
      <p:bldP spid="16" grpId="2" animBg="1"/>
      <p:bldP spid="6" grpId="0" animBg="1"/>
      <p:bldP spid="6" grpId="2" animBg="1"/>
      <p:bldP spid="6" grpId="3" animBg="1"/>
      <p:bldP spid="8" grpId="0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62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78" grpId="0"/>
      <p:bldP spid="79" grpId="0"/>
      <p:bldP spid="80" grpId="0"/>
      <p:bldP spid="81" grpId="0"/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7551677" y="1624278"/>
            <a:ext cx="3545809" cy="4847890"/>
            <a:chOff x="6148378" y="2025923"/>
            <a:chExt cx="1845693" cy="2324526"/>
          </a:xfrm>
        </p:grpSpPr>
        <p:sp>
          <p:nvSpPr>
            <p:cNvPr id="874" name="Google Shape;874;p31"/>
            <p:cNvSpPr/>
            <p:nvPr/>
          </p:nvSpPr>
          <p:spPr>
            <a:xfrm>
              <a:off x="616827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" name="Google Shape;873;p31"/>
            <p:cNvSpPr/>
            <p:nvPr/>
          </p:nvSpPr>
          <p:spPr>
            <a:xfrm>
              <a:off x="6148378" y="2025923"/>
              <a:ext cx="1845693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6" name="Google Shape;866;p31"/>
          <p:cNvGrpSpPr/>
          <p:nvPr/>
        </p:nvGrpSpPr>
        <p:grpSpPr>
          <a:xfrm>
            <a:off x="550349" y="2555007"/>
            <a:ext cx="2822565" cy="4182600"/>
            <a:chOff x="1146625" y="2025923"/>
            <a:chExt cx="1901098" cy="2324526"/>
          </a:xfrm>
        </p:grpSpPr>
        <p:sp>
          <p:nvSpPr>
            <p:cNvPr id="867" name="Google Shape;867;p31"/>
            <p:cNvSpPr/>
            <p:nvPr/>
          </p:nvSpPr>
          <p:spPr>
            <a:xfrm>
              <a:off x="114662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9" name="Google Shape;869;p31"/>
          <p:cNvGrpSpPr/>
          <p:nvPr/>
        </p:nvGrpSpPr>
        <p:grpSpPr>
          <a:xfrm>
            <a:off x="3717729" y="2113709"/>
            <a:ext cx="3398423" cy="4530910"/>
            <a:chOff x="3621450" y="2025923"/>
            <a:chExt cx="1901098" cy="2324526"/>
          </a:xfrm>
        </p:grpSpPr>
        <p:sp>
          <p:nvSpPr>
            <p:cNvPr id="870" name="Google Shape;870;p31"/>
            <p:cNvSpPr/>
            <p:nvPr/>
          </p:nvSpPr>
          <p:spPr>
            <a:xfrm>
              <a:off x="3621450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3693451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78" name="Google Shape;878;p31"/>
          <p:cNvSpPr txBox="1">
            <a:spLocks noGrp="1"/>
          </p:cNvSpPr>
          <p:nvPr>
            <p:ph type="ctrTitle" idx="6"/>
          </p:nvPr>
        </p:nvSpPr>
        <p:spPr>
          <a:xfrm>
            <a:off x="3854355" y="592517"/>
            <a:ext cx="6835200" cy="61593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HÌNH THANG</a:t>
            </a:r>
            <a:endParaRPr dirty="0"/>
          </a:p>
        </p:txBody>
      </p:sp>
      <p:sp>
        <p:nvSpPr>
          <p:cNvPr id="879" name="Google Shape;879;p31"/>
          <p:cNvSpPr txBox="1">
            <a:spLocks noGrp="1"/>
          </p:cNvSpPr>
          <p:nvPr>
            <p:ph type="ctrTitle"/>
          </p:nvPr>
        </p:nvSpPr>
        <p:spPr>
          <a:xfrm>
            <a:off x="976228" y="2498470"/>
            <a:ext cx="1992000" cy="97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4000" dirty="0">
                <a:latin typeface="Nunito ExtraBold" panose="00000900000000000000" pitchFamily="2" charset="0"/>
              </a:rPr>
              <a:t>K</a:t>
            </a:r>
            <a:endParaRPr sz="4000" dirty="0">
              <a:latin typeface="Nunito ExtraBold" panose="00000900000000000000" pitchFamily="2" charset="0"/>
            </a:endParaRPr>
          </a:p>
        </p:txBody>
      </p:sp>
      <p:sp>
        <p:nvSpPr>
          <p:cNvPr id="880" name="Google Shape;880;p31"/>
          <p:cNvSpPr txBox="1">
            <a:spLocks noGrp="1"/>
          </p:cNvSpPr>
          <p:nvPr>
            <p:ph type="ctrTitle" idx="4"/>
          </p:nvPr>
        </p:nvSpPr>
        <p:spPr>
          <a:xfrm>
            <a:off x="4532932" y="2100097"/>
            <a:ext cx="1992000" cy="97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4000" dirty="0">
                <a:latin typeface="Nunito ExtraBold" panose="00000900000000000000" pitchFamily="2" charset="0"/>
              </a:rPr>
              <a:t>W</a:t>
            </a:r>
            <a:endParaRPr sz="4000" dirty="0">
              <a:latin typeface="Nunito ExtraBold" panose="00000900000000000000" pitchFamily="2" charset="0"/>
            </a:endParaRPr>
          </a:p>
        </p:txBody>
      </p:sp>
      <p:sp>
        <p:nvSpPr>
          <p:cNvPr id="881" name="Google Shape;881;p31"/>
          <p:cNvSpPr txBox="1">
            <a:spLocks noGrp="1"/>
          </p:cNvSpPr>
          <p:nvPr>
            <p:ph type="ctrTitle" idx="5"/>
          </p:nvPr>
        </p:nvSpPr>
        <p:spPr>
          <a:xfrm>
            <a:off x="8399421" y="1661827"/>
            <a:ext cx="1992000" cy="97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4000" dirty="0">
                <a:latin typeface="Nunito ExtraBold" panose="00000900000000000000" pitchFamily="2" charset="0"/>
              </a:rPr>
              <a:t>L</a:t>
            </a:r>
            <a:endParaRPr sz="4000" dirty="0">
              <a:latin typeface="Nunito ExtraBold" panose="000009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460" y="4135255"/>
            <a:ext cx="2496572" cy="1586122"/>
          </a:xfrm>
        </p:spPr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thang ABCD?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4215564" y="3600657"/>
            <a:ext cx="2262000" cy="2091300"/>
          </a:xfrm>
        </p:spPr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thang?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3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5" name="Subtitle 2"/>
          <p:cNvSpPr txBox="1">
            <a:spLocks/>
          </p:cNvSpPr>
          <p:nvPr/>
        </p:nvSpPr>
        <p:spPr>
          <a:xfrm>
            <a:off x="667938" y="3702874"/>
            <a:ext cx="2485616" cy="158612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đáy</a:t>
            </a:r>
            <a:r>
              <a:rPr lang="en-US" dirty="0"/>
              <a:t> AB </a:t>
            </a:r>
            <a:r>
              <a:rPr lang="en-US" dirty="0" err="1"/>
              <a:t>và</a:t>
            </a:r>
            <a:r>
              <a:rPr lang="en-US" dirty="0"/>
              <a:t> CD song </a:t>
            </a:r>
            <a:r>
              <a:rPr lang="en-US" dirty="0" err="1"/>
              <a:t>song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19980" y="314148"/>
            <a:ext cx="4370956" cy="1433964"/>
            <a:chOff x="1570828" y="3525904"/>
            <a:chExt cx="6560313" cy="215221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Right Triangle 25"/>
            <p:cNvSpPr/>
            <p:nvPr/>
          </p:nvSpPr>
          <p:spPr>
            <a:xfrm>
              <a:off x="7046260" y="3525904"/>
              <a:ext cx="1084881" cy="215221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/>
            <p:cNvSpPr/>
            <p:nvPr/>
          </p:nvSpPr>
          <p:spPr>
            <a:xfrm flipH="1">
              <a:off x="1570828" y="3525904"/>
              <a:ext cx="2469928" cy="215221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043759" y="3525904"/>
              <a:ext cx="3005240" cy="21522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Subtitle 3"/>
          <p:cNvSpPr txBox="1">
            <a:spLocks/>
          </p:cNvSpPr>
          <p:nvPr/>
        </p:nvSpPr>
        <p:spPr>
          <a:xfrm>
            <a:off x="3832345" y="2605061"/>
            <a:ext cx="3223251" cy="37817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  <a:p>
            <a:pPr algn="l"/>
            <a:r>
              <a:rPr lang="en-US" dirty="0"/>
              <a:t>  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thang ABCD </a:t>
            </a:r>
            <a:r>
              <a:rPr lang="en-US" dirty="0" err="1"/>
              <a:t>có</a:t>
            </a:r>
            <a:r>
              <a:rPr lang="en-US" dirty="0"/>
              <a:t>:</a:t>
            </a:r>
          </a:p>
          <a:p>
            <a:pPr algn="l"/>
            <a:r>
              <a:rPr lang="en-US" dirty="0"/>
              <a:t>+ Hai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?</a:t>
            </a:r>
          </a:p>
          <a:p>
            <a:pPr algn="l"/>
            <a:r>
              <a:rPr lang="en-US" dirty="0"/>
              <a:t>+ Hai </a:t>
            </a:r>
            <a:r>
              <a:rPr lang="en-US" dirty="0" err="1"/>
              <a:t>góc</a:t>
            </a:r>
            <a:r>
              <a:rPr lang="en-US" dirty="0"/>
              <a:t> ADC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BCD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?</a:t>
            </a:r>
          </a:p>
          <a:p>
            <a:pPr algn="l"/>
            <a:r>
              <a:rPr lang="en-US" dirty="0"/>
              <a:t>+ Hai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?</a:t>
            </a:r>
          </a:p>
        </p:txBody>
      </p:sp>
      <p:cxnSp>
        <p:nvCxnSpPr>
          <p:cNvPr id="886" name="Straight Connector 885"/>
          <p:cNvCxnSpPr>
            <a:endCxn id="27" idx="0"/>
          </p:cNvCxnSpPr>
          <p:nvPr/>
        </p:nvCxnSpPr>
        <p:spPr>
          <a:xfrm flipH="1">
            <a:off x="2265625" y="314148"/>
            <a:ext cx="200248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" name="Straight Connector 888"/>
          <p:cNvCxnSpPr>
            <a:stCxn id="26" idx="4"/>
          </p:cNvCxnSpPr>
          <p:nvPr/>
        </p:nvCxnSpPr>
        <p:spPr>
          <a:xfrm flipH="1">
            <a:off x="4980064" y="1748112"/>
            <a:ext cx="1087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Connector 891"/>
          <p:cNvCxnSpPr>
            <a:endCxn id="27" idx="4"/>
          </p:cNvCxnSpPr>
          <p:nvPr/>
        </p:nvCxnSpPr>
        <p:spPr>
          <a:xfrm flipH="1">
            <a:off x="619980" y="314148"/>
            <a:ext cx="1645645" cy="143396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4" name="Straight Connector 893"/>
          <p:cNvCxnSpPr>
            <a:stCxn id="27" idx="4"/>
            <a:endCxn id="26" idx="4"/>
          </p:cNvCxnSpPr>
          <p:nvPr/>
        </p:nvCxnSpPr>
        <p:spPr>
          <a:xfrm>
            <a:off x="619980" y="1748112"/>
            <a:ext cx="437095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26" idx="4"/>
          </p:cNvCxnSpPr>
          <p:nvPr/>
        </p:nvCxnSpPr>
        <p:spPr>
          <a:xfrm>
            <a:off x="4257518" y="314148"/>
            <a:ext cx="733418" cy="143396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761607" y="-8838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329601" y="-3468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999042" y="155330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19224" y="1698459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22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9" grpId="0"/>
      <p:bldP spid="880" grpId="0"/>
      <p:bldP spid="881" grpId="0"/>
      <p:bldP spid="3" grpId="0" build="p"/>
      <p:bldP spid="3" grpId="1" build="p"/>
      <p:bldP spid="4" grpId="0" build="p"/>
      <p:bldP spid="4" grpId="1" build="p"/>
      <p:bldP spid="25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The Geometer's Sketchpad - [Untitled 1] 2021-07-26 20-24-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6610" t="25417" r="33252" b="30598"/>
          <a:stretch/>
        </p:blipFill>
        <p:spPr>
          <a:xfrm>
            <a:off x="5432711" y="3912938"/>
            <a:ext cx="3922114" cy="2878517"/>
          </a:xfrm>
          <a:prstGeom prst="rect">
            <a:avLst/>
          </a:prstGeom>
        </p:spPr>
      </p:pic>
      <p:pic>
        <p:nvPicPr>
          <p:cNvPr id="9" name="280674538834197735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125" y="927960"/>
            <a:ext cx="4881488" cy="342382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20" y="3793825"/>
            <a:ext cx="2789255" cy="32128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771" y="933123"/>
            <a:ext cx="2789255" cy="321280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0433" y="2883544"/>
            <a:ext cx="1445028" cy="653685"/>
            <a:chOff x="6749806" y="861336"/>
            <a:chExt cx="4437221" cy="653685"/>
          </a:xfrm>
          <a:solidFill>
            <a:srgbClr val="FED58A"/>
          </a:solidFill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F0B9D66F-5601-40B8-86B8-4B94AB7C2B0B}"/>
                </a:ext>
              </a:extLst>
            </p:cNvPr>
            <p:cNvSpPr/>
            <p:nvPr/>
          </p:nvSpPr>
          <p:spPr>
            <a:xfrm>
              <a:off x="6749806" y="861336"/>
              <a:ext cx="4189224" cy="653685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!!1">
              <a:extLst>
                <a:ext uri="{FF2B5EF4-FFF2-40B4-BE49-F238E27FC236}">
                  <a16:creationId xmlns:a16="http://schemas.microsoft.com/office/drawing/2014/main" id="{4D3CFCA8-27ED-41FB-92A9-BA8CC0500364}"/>
                </a:ext>
              </a:extLst>
            </p:cNvPr>
            <p:cNvSpPr txBox="1"/>
            <p:nvPr/>
          </p:nvSpPr>
          <p:spPr>
            <a:xfrm>
              <a:off x="6954455" y="938826"/>
              <a:ext cx="423257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553980" y="6012792"/>
            <a:ext cx="1445028" cy="653685"/>
            <a:chOff x="6749806" y="861336"/>
            <a:chExt cx="4437221" cy="653685"/>
          </a:xfrm>
          <a:solidFill>
            <a:srgbClr val="FFFF00"/>
          </a:solidFill>
        </p:grpSpPr>
        <p:sp>
          <p:nvSpPr>
            <p:cNvPr id="37" name="Rectangle: Rounded Corners 19">
              <a:extLst>
                <a:ext uri="{FF2B5EF4-FFF2-40B4-BE49-F238E27FC236}">
                  <a16:creationId xmlns:a16="http://schemas.microsoft.com/office/drawing/2014/main" id="{F0B9D66F-5601-40B8-86B8-4B94AB7C2B0B}"/>
                </a:ext>
              </a:extLst>
            </p:cNvPr>
            <p:cNvSpPr/>
            <p:nvPr/>
          </p:nvSpPr>
          <p:spPr>
            <a:xfrm>
              <a:off x="6749806" y="861336"/>
              <a:ext cx="4189224" cy="653685"/>
            </a:xfrm>
            <a:prstGeom prst="roundRect">
              <a:avLst/>
            </a:prstGeom>
            <a:solidFill>
              <a:srgbClr val="FED58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!!1">
              <a:extLst>
                <a:ext uri="{FF2B5EF4-FFF2-40B4-BE49-F238E27FC236}">
                  <a16:creationId xmlns:a16="http://schemas.microsoft.com/office/drawing/2014/main" id="{4D3CFCA8-27ED-41FB-92A9-BA8CC0500364}"/>
                </a:ext>
              </a:extLst>
            </p:cNvPr>
            <p:cNvSpPr txBox="1"/>
            <p:nvPr/>
          </p:nvSpPr>
          <p:spPr>
            <a:xfrm>
              <a:off x="6954455" y="938826"/>
              <a:ext cx="423257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36449" y="6012793"/>
            <a:ext cx="1445028" cy="653685"/>
            <a:chOff x="6749806" y="861336"/>
            <a:chExt cx="4437221" cy="653685"/>
          </a:xfrm>
          <a:solidFill>
            <a:srgbClr val="FFFF00"/>
          </a:solidFill>
        </p:grpSpPr>
        <p:sp>
          <p:nvSpPr>
            <p:cNvPr id="40" name="Rectangle: Rounded Corners 19">
              <a:extLst>
                <a:ext uri="{FF2B5EF4-FFF2-40B4-BE49-F238E27FC236}">
                  <a16:creationId xmlns:a16="http://schemas.microsoft.com/office/drawing/2014/main" id="{F0B9D66F-5601-40B8-86B8-4B94AB7C2B0B}"/>
                </a:ext>
              </a:extLst>
            </p:cNvPr>
            <p:cNvSpPr/>
            <p:nvPr/>
          </p:nvSpPr>
          <p:spPr>
            <a:xfrm>
              <a:off x="6749806" y="861336"/>
              <a:ext cx="4189224" cy="653685"/>
            </a:xfrm>
            <a:prstGeom prst="roundRect">
              <a:avLst/>
            </a:prstGeom>
            <a:solidFill>
              <a:srgbClr val="FED58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!!1">
              <a:extLst>
                <a:ext uri="{FF2B5EF4-FFF2-40B4-BE49-F238E27FC236}">
                  <a16:creationId xmlns:a16="http://schemas.microsoft.com/office/drawing/2014/main" id="{4D3CFCA8-27ED-41FB-92A9-BA8CC0500364}"/>
                </a:ext>
              </a:extLst>
            </p:cNvPr>
            <p:cNvSpPr txBox="1"/>
            <p:nvPr/>
          </p:nvSpPr>
          <p:spPr>
            <a:xfrm>
              <a:off x="6954455" y="938826"/>
              <a:ext cx="423257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213773" y="2883544"/>
            <a:ext cx="1445028" cy="653685"/>
            <a:chOff x="6749806" y="861336"/>
            <a:chExt cx="4437221" cy="653685"/>
          </a:xfrm>
          <a:solidFill>
            <a:srgbClr val="FFFF00"/>
          </a:solidFill>
        </p:grpSpPr>
        <p:sp>
          <p:nvSpPr>
            <p:cNvPr id="43" name="Rectangle: Rounded Corners 19">
              <a:extLst>
                <a:ext uri="{FF2B5EF4-FFF2-40B4-BE49-F238E27FC236}">
                  <a16:creationId xmlns:a16="http://schemas.microsoft.com/office/drawing/2014/main" id="{F0B9D66F-5601-40B8-86B8-4B94AB7C2B0B}"/>
                </a:ext>
              </a:extLst>
            </p:cNvPr>
            <p:cNvSpPr/>
            <p:nvPr/>
          </p:nvSpPr>
          <p:spPr>
            <a:xfrm>
              <a:off x="6749806" y="861336"/>
              <a:ext cx="4189224" cy="653685"/>
            </a:xfrm>
            <a:prstGeom prst="roundRect">
              <a:avLst/>
            </a:prstGeom>
            <a:solidFill>
              <a:srgbClr val="FED58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!!1">
              <a:extLst>
                <a:ext uri="{FF2B5EF4-FFF2-40B4-BE49-F238E27FC236}">
                  <a16:creationId xmlns:a16="http://schemas.microsoft.com/office/drawing/2014/main" id="{4D3CFCA8-27ED-41FB-92A9-BA8CC0500364}"/>
                </a:ext>
              </a:extLst>
            </p:cNvPr>
            <p:cNvSpPr txBox="1"/>
            <p:nvPr/>
          </p:nvSpPr>
          <p:spPr>
            <a:xfrm>
              <a:off x="6954455" y="938826"/>
              <a:ext cx="423257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Oval 12"/>
          <p:cNvSpPr/>
          <p:nvPr/>
        </p:nvSpPr>
        <p:spPr>
          <a:xfrm flipV="1">
            <a:off x="3092243" y="4278620"/>
            <a:ext cx="111945" cy="111945"/>
          </a:xfrm>
          <a:prstGeom prst="ellipse">
            <a:avLst/>
          </a:prstGeom>
          <a:solidFill>
            <a:srgbClr val="FB03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 flipH="1" flipV="1">
            <a:off x="3157694" y="4334592"/>
            <a:ext cx="437916" cy="20352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949226" y="3934482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1913739" y="3969929"/>
            <a:ext cx="2033016" cy="27645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05" r="21264"/>
          <a:stretch/>
        </p:blipFill>
        <p:spPr>
          <a:xfrm rot="1477152">
            <a:off x="3357336" y="6135404"/>
            <a:ext cx="526315" cy="51273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442944" y="4067945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996711" y="6310508"/>
            <a:ext cx="284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4">
            <a:lum bright="20000" contrast="-20000"/>
          </a:blip>
          <a:stretch>
            <a:fillRect/>
          </a:stretch>
        </p:blipFill>
        <p:spPr>
          <a:xfrm>
            <a:off x="6110683" y="3984939"/>
            <a:ext cx="3319272" cy="285902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212465" y="96472"/>
            <a:ext cx="4878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75118" y="656966"/>
            <a:ext cx="2582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9887265" y="96472"/>
            <a:ext cx="1378037" cy="772732"/>
            <a:chOff x="478087" y="1283444"/>
            <a:chExt cx="1378037" cy="772732"/>
          </a:xfrm>
        </p:grpSpPr>
        <p:sp>
          <p:nvSpPr>
            <p:cNvPr id="64" name="Rounded Rectangle 63"/>
            <p:cNvSpPr/>
            <p:nvPr/>
          </p:nvSpPr>
          <p:spPr>
            <a:xfrm>
              <a:off x="890209" y="1429071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5" name="Oval 64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3503 -0.294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  <p:bldLst>
      <p:bldP spid="13" grpId="0" animBg="1"/>
      <p:bldP spid="13" grpId="1" animBg="1"/>
      <p:bldP spid="48" grpId="0"/>
      <p:bldP spid="48" grpId="1"/>
      <p:bldP spid="57" grpId="0"/>
      <p:bldP spid="57" grpId="1"/>
      <p:bldP spid="58" grpId="0"/>
      <p:bldP spid="5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5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86360" y="5414451"/>
            <a:ext cx="890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thang KHDI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bright="20000" contrast="-20000"/>
          </a:blip>
          <a:stretch>
            <a:fillRect/>
          </a:stretch>
        </p:blipFill>
        <p:spPr>
          <a:xfrm>
            <a:off x="6110683" y="3984939"/>
            <a:ext cx="3319272" cy="2859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118" y="656966"/>
            <a:ext cx="2222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1323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16055 -0.301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4" y="-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93" y="1752789"/>
            <a:ext cx="5007448" cy="27965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2318" cy="1308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83489" y="687700"/>
            <a:ext cx="5275690" cy="4926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BC,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BD.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BC,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C. So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DAB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CBA;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ADC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BCD.</a:t>
            </a:r>
          </a:p>
        </p:txBody>
      </p:sp>
      <p:pic>
        <p:nvPicPr>
          <p:cNvPr id="4" name="Đồng hồ đếm ngược 3 phút có âm tha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5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755" y="5756736"/>
            <a:ext cx="1415570" cy="7962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7" name="TextBox 116"/>
          <p:cNvSpPr txBox="1"/>
          <p:nvPr/>
        </p:nvSpPr>
        <p:spPr>
          <a:xfrm>
            <a:off x="1850325" y="463028"/>
            <a:ext cx="224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9887265" y="96472"/>
            <a:ext cx="1378037" cy="772732"/>
            <a:chOff x="478087" y="1283444"/>
            <a:chExt cx="1378037" cy="772732"/>
          </a:xfrm>
        </p:grpSpPr>
        <p:sp>
          <p:nvSpPr>
            <p:cNvPr id="119" name="Rounded Rectangle 118"/>
            <p:cNvSpPr/>
            <p:nvPr/>
          </p:nvSpPr>
          <p:spPr>
            <a:xfrm>
              <a:off x="890209" y="1429071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4774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0" y="1570971"/>
            <a:ext cx="5007448" cy="27965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299" y="4630211"/>
            <a:ext cx="492669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868839" y="356459"/>
            <a:ext cx="5273943" cy="5393894"/>
            <a:chOff x="6023819" y="263471"/>
            <a:chExt cx="5273943" cy="5393894"/>
          </a:xfrm>
        </p:grpSpPr>
        <p:sp>
          <p:nvSpPr>
            <p:cNvPr id="21" name="Google Shape;874;p31"/>
            <p:cNvSpPr/>
            <p:nvPr/>
          </p:nvSpPr>
          <p:spPr>
            <a:xfrm>
              <a:off x="6023819" y="263471"/>
              <a:ext cx="5273943" cy="10758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023819" y="277694"/>
              <a:ext cx="5273943" cy="5379671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6023819" y="1308288"/>
              <a:ext cx="527394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Google Shape;881;p31"/>
            <p:cNvSpPr txBox="1">
              <a:spLocks/>
            </p:cNvSpPr>
            <p:nvPr/>
          </p:nvSpPr>
          <p:spPr>
            <a:xfrm>
              <a:off x="8531629" y="263471"/>
              <a:ext cx="946057" cy="9772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b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>
                  <a:latin typeface="Nunito ExtraBold" panose="00000900000000000000" pitchFamily="2" charset="0"/>
                </a:rPr>
                <a:t>L</a:t>
              </a:r>
              <a:endParaRPr lang="en-US" sz="4000" dirty="0">
                <a:latin typeface="Nunito ExtraBold" panose="00000900000000000000" pitchFamily="2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009940" y="1401276"/>
            <a:ext cx="4926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CD song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0020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16c05727-aa75-4e4a-9b5f-8a80a1165891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2826</TotalTime>
  <Words>1066</Words>
  <Application>Microsoft Office PowerPoint</Application>
  <PresentationFormat>Widescreen</PresentationFormat>
  <Paragraphs>162</Paragraphs>
  <Slides>16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Nunito ExtraBold</vt:lpstr>
      <vt:lpstr>Permanent Marker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HÌNH THANG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THANG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Tống Linh</cp:lastModifiedBy>
  <cp:revision>64</cp:revision>
  <dcterms:created xsi:type="dcterms:W3CDTF">2021-06-07T13:44:30Z</dcterms:created>
  <dcterms:modified xsi:type="dcterms:W3CDTF">2021-11-11T02:01:28Z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